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94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pPr/>
              <a:t>11/5/2013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62F1D00-BD13-4404-86B0-79703945A0A7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8173" y="4313253"/>
            <a:ext cx="7953986" cy="933450"/>
          </a:xfrm>
        </p:spPr>
        <p:txBody>
          <a:bodyPr>
            <a:normAutofit/>
          </a:bodyPr>
          <a:lstStyle/>
          <a:p>
            <a:pPr algn="just"/>
            <a:r>
              <a:rPr lang="pt-PT" sz="1800" u="sng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Características e fundamentos da Economia Social</a:t>
            </a:r>
            <a:endParaRPr lang="pt-PT" sz="1800" u="sng" dirty="0"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47610" y="1250457"/>
            <a:ext cx="7953986" cy="933450"/>
          </a:xfrm>
          <a:prstGeom prst="rect">
            <a:avLst/>
          </a:prstGeom>
        </p:spPr>
        <p:txBody>
          <a:bodyPr lIns="45720" rIns="22860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lvl="0" algn="r">
              <a:spcBef>
                <a:spcPct val="0"/>
              </a:spcBef>
            </a:pPr>
            <a:r>
              <a:rPr lang="pt-PT" b="1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posição </a:t>
            </a:r>
            <a:r>
              <a:rPr lang="pt-PT" b="1" dirty="0" err="1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adoptada</a:t>
            </a:r>
            <a:r>
              <a:rPr lang="pt-PT" b="1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em Portugal: a Lei de Bases da Economia Social de 2013</a:t>
            </a:r>
            <a:endParaRPr kumimoji="0" lang="en-US" b="0" i="0" u="sng" strike="noStrike" kern="1200" cap="none" spc="0" normalizeH="0" baseline="0" noProof="0" dirty="0">
              <a:ln>
                <a:noFill/>
              </a:ln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askerville Old Fac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806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349"/>
            <a:ext cx="7467600" cy="627525"/>
          </a:xfrm>
        </p:spPr>
        <p:txBody>
          <a:bodyPr/>
          <a:lstStyle/>
          <a:p>
            <a:r>
              <a:rPr lang="pt-PT" sz="2400" b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Cláusulas</a:t>
            </a:r>
            <a:r>
              <a:rPr lang="pt-PT" sz="2400" b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gerais dos estatutos </a:t>
            </a:r>
            <a:r>
              <a:rPr lang="pt-PT" sz="2400" b="1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jurídicos</a:t>
            </a:r>
            <a:r>
              <a:rPr lang="pt-PT" sz="2800" smtClean="0"/>
              <a:t>:</a:t>
            </a:r>
            <a:endParaRPr lang="pt-PT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348"/>
            <a:ext cx="8229600" cy="4325112"/>
          </a:xfrm>
        </p:spPr>
        <p:txBody>
          <a:bodyPr>
            <a:normAutofit fontScale="77500" lnSpcReduction="20000"/>
          </a:bodyPr>
          <a:lstStyle/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300" dirty="0" err="1" smtClean="0">
                <a:latin typeface="Baskerville Old Face" pitchFamily="18" charset="0"/>
              </a:rPr>
              <a:t>Identificação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recíproca</a:t>
            </a:r>
            <a:r>
              <a:rPr lang="en-US" sz="2300" dirty="0" smtClean="0">
                <a:latin typeface="Baskerville Old Face" pitchFamily="18" charset="0"/>
              </a:rPr>
              <a:t> das </a:t>
            </a:r>
            <a:r>
              <a:rPr lang="en-US" sz="2300" dirty="0" err="1" smtClean="0">
                <a:latin typeface="Baskerville Old Face" pitchFamily="18" charset="0"/>
              </a:rPr>
              <a:t>pessoas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associadas</a:t>
            </a:r>
            <a:r>
              <a:rPr lang="en-US" sz="2300" dirty="0" smtClean="0">
                <a:latin typeface="Baskerville Old Face" pitchFamily="18" charset="0"/>
              </a:rPr>
              <a:t> e </a:t>
            </a:r>
            <a:r>
              <a:rPr lang="en-US" sz="2300" dirty="0" err="1" smtClean="0">
                <a:latin typeface="Baskerville Old Face" pitchFamily="18" charset="0"/>
              </a:rPr>
              <a:t>da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actividade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empresarial</a:t>
            </a:r>
            <a:r>
              <a:rPr lang="en-US" sz="2300" dirty="0" smtClean="0">
                <a:latin typeface="Baskerville Old Face" pitchFamily="18" charset="0"/>
              </a:rPr>
              <a:t>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endParaRPr lang="en-US" sz="2300" dirty="0" smtClean="0">
              <a:latin typeface="Baskerville Old Face" pitchFamily="18" charset="0"/>
            </a:endParaRPr>
          </a:p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300" dirty="0" err="1" smtClean="0">
                <a:latin typeface="Baskerville Old Face" pitchFamily="18" charset="0"/>
              </a:rPr>
              <a:t>Igualdade</a:t>
            </a:r>
            <a:r>
              <a:rPr lang="en-US" sz="2300" dirty="0" smtClean="0">
                <a:latin typeface="Baskerville Old Face" pitchFamily="18" charset="0"/>
              </a:rPr>
              <a:t> dos </a:t>
            </a:r>
            <a:r>
              <a:rPr lang="en-US" sz="2300" dirty="0" err="1" smtClean="0">
                <a:latin typeface="Baskerville Old Face" pitchFamily="18" charset="0"/>
              </a:rPr>
              <a:t>associados</a:t>
            </a:r>
            <a:r>
              <a:rPr lang="en-US" sz="2300" dirty="0" smtClean="0">
                <a:latin typeface="Baskerville Old Face" pitchFamily="18" charset="0"/>
              </a:rPr>
              <a:t>, </a:t>
            </a:r>
            <a:r>
              <a:rPr lang="en-US" sz="2300" dirty="0" err="1" smtClean="0">
                <a:latin typeface="Baskerville Old Face" pitchFamily="18" charset="0"/>
              </a:rPr>
              <a:t>independentemente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da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sua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participação</a:t>
            </a:r>
            <a:r>
              <a:rPr lang="en-US" sz="2300" dirty="0" smtClean="0">
                <a:latin typeface="Baskerville Old Face" pitchFamily="18" charset="0"/>
              </a:rPr>
              <a:t> no </a:t>
            </a:r>
            <a:r>
              <a:rPr lang="en-US" sz="2300" dirty="0" err="1" smtClean="0">
                <a:latin typeface="Baskerville Old Face" pitchFamily="18" charset="0"/>
              </a:rPr>
              <a:t>financiamento</a:t>
            </a:r>
            <a:r>
              <a:rPr lang="en-US" sz="2300" dirty="0" smtClean="0">
                <a:latin typeface="Baskerville Old Face" pitchFamily="18" charset="0"/>
              </a:rPr>
              <a:t> e </a:t>
            </a:r>
            <a:r>
              <a:rPr lang="en-US" sz="2300" dirty="0" err="1" smtClean="0">
                <a:latin typeface="Baskerville Old Face" pitchFamily="18" charset="0"/>
              </a:rPr>
              <a:t>na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actividade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destas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empresas</a:t>
            </a:r>
            <a:r>
              <a:rPr lang="en-US" sz="2300" dirty="0" smtClean="0">
                <a:latin typeface="Baskerville Old Face" pitchFamily="18" charset="0"/>
              </a:rPr>
              <a:t>;</a:t>
            </a:r>
          </a:p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endParaRPr lang="en-US" sz="2300" dirty="0" smtClean="0">
              <a:latin typeface="Baskerville Old Face" pitchFamily="18" charset="0"/>
            </a:endParaRPr>
          </a:p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300" dirty="0" err="1" smtClean="0">
                <a:latin typeface="Baskerville Old Face" pitchFamily="18" charset="0"/>
              </a:rPr>
              <a:t>Quando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definido</a:t>
            </a:r>
            <a:r>
              <a:rPr lang="en-US" sz="2300" dirty="0" smtClean="0">
                <a:latin typeface="Baskerville Old Face" pitchFamily="18" charset="0"/>
              </a:rPr>
              <a:t>, a </a:t>
            </a:r>
            <a:r>
              <a:rPr lang="en-US" sz="2300" dirty="0" err="1" smtClean="0">
                <a:latin typeface="Baskerville Old Face" pitchFamily="18" charset="0"/>
              </a:rPr>
              <a:t>possibilidade</a:t>
            </a:r>
            <a:r>
              <a:rPr lang="en-US" sz="2300" dirty="0" smtClean="0">
                <a:latin typeface="Baskerville Old Face" pitchFamily="18" charset="0"/>
              </a:rPr>
              <a:t> de </a:t>
            </a:r>
            <a:r>
              <a:rPr lang="en-US" sz="2300" dirty="0" err="1" smtClean="0">
                <a:latin typeface="Baskerville Old Face" pitchFamily="18" charset="0"/>
              </a:rPr>
              <a:t>divisão</a:t>
            </a:r>
            <a:r>
              <a:rPr lang="en-US" sz="2300" dirty="0" smtClean="0">
                <a:latin typeface="Baskerville Old Face" pitchFamily="18" charset="0"/>
              </a:rPr>
              <a:t> dos </a:t>
            </a:r>
            <a:r>
              <a:rPr lang="en-US" sz="2300" dirty="0" err="1" smtClean="0">
                <a:latin typeface="Baskerville Old Face" pitchFamily="18" charset="0"/>
              </a:rPr>
              <a:t>excedentes</a:t>
            </a:r>
            <a:r>
              <a:rPr lang="en-US" sz="2300" dirty="0" smtClean="0">
                <a:latin typeface="Baskerville Old Face" pitchFamily="18" charset="0"/>
              </a:rPr>
              <a:t> entre </a:t>
            </a:r>
            <a:r>
              <a:rPr lang="en-US" sz="2300" dirty="0" err="1" smtClean="0">
                <a:latin typeface="Baskerville Old Face" pitchFamily="18" charset="0"/>
              </a:rPr>
              <a:t>os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associados</a:t>
            </a:r>
            <a:r>
              <a:rPr lang="en-US" sz="2300" dirty="0" smtClean="0">
                <a:latin typeface="Baskerville Old Face" pitchFamily="18" charset="0"/>
              </a:rPr>
              <a:t> de forma </a:t>
            </a:r>
            <a:r>
              <a:rPr lang="en-US" sz="2300" dirty="0" err="1" smtClean="0">
                <a:latin typeface="Baskerville Old Face" pitchFamily="18" charset="0"/>
              </a:rPr>
              <a:t>proporcional</a:t>
            </a:r>
            <a:r>
              <a:rPr lang="en-US" sz="2300" dirty="0" smtClean="0">
                <a:latin typeface="Baskerville Old Face" pitchFamily="18" charset="0"/>
              </a:rPr>
              <a:t> à </a:t>
            </a:r>
            <a:r>
              <a:rPr lang="en-US" sz="2300" dirty="0" err="1" smtClean="0">
                <a:latin typeface="Baskerville Old Face" pitchFamily="18" charset="0"/>
              </a:rPr>
              <a:t>sua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participação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na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actividade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económica</a:t>
            </a:r>
            <a:r>
              <a:rPr lang="en-US" sz="2300" dirty="0" smtClean="0">
                <a:latin typeface="Baskerville Old Face" pitchFamily="18" charset="0"/>
              </a:rPr>
              <a:t>;</a:t>
            </a:r>
            <a:endParaRPr lang="en-US" sz="2300" dirty="0" smtClean="0">
              <a:latin typeface="Baskerville Old Face" pitchFamily="18" charset="0"/>
            </a:endParaRPr>
          </a:p>
          <a:p>
            <a:pPr lvl="2" algn="just">
              <a:lnSpc>
                <a:spcPct val="150000"/>
              </a:lnSpc>
            </a:pPr>
            <a:endParaRPr lang="en-US" sz="2300" dirty="0" smtClean="0">
              <a:latin typeface="Baskerville Old Face" pitchFamily="18" charset="0"/>
            </a:endParaRPr>
          </a:p>
          <a:p>
            <a:pPr lvl="3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300" dirty="0" err="1" smtClean="0">
                <a:latin typeface="Baskerville Old Face" pitchFamily="18" charset="0"/>
              </a:rPr>
              <a:t>Propriedade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colectiva</a:t>
            </a:r>
            <a:r>
              <a:rPr lang="en-US" sz="2300" dirty="0" smtClean="0">
                <a:latin typeface="Baskerville Old Face" pitchFamily="18" charset="0"/>
              </a:rPr>
              <a:t> dos </a:t>
            </a:r>
            <a:r>
              <a:rPr lang="en-US" sz="2300" dirty="0" err="1" smtClean="0">
                <a:latin typeface="Baskerville Old Face" pitchFamily="18" charset="0"/>
              </a:rPr>
              <a:t>benefícios</a:t>
            </a:r>
            <a:r>
              <a:rPr lang="en-US" sz="2300" dirty="0" smtClean="0">
                <a:latin typeface="Baskerville Old Face" pitchFamily="18" charset="0"/>
              </a:rPr>
              <a:t> </a:t>
            </a:r>
            <a:r>
              <a:rPr lang="en-US" sz="2300" dirty="0" err="1" smtClean="0">
                <a:latin typeface="Baskerville Old Face" pitchFamily="18" charset="0"/>
              </a:rPr>
              <a:t>investidos</a:t>
            </a:r>
            <a:r>
              <a:rPr lang="en-US" sz="2300" dirty="0" smtClean="0">
                <a:latin typeface="Baskerville Old Face" pitchFamily="18" charset="0"/>
              </a:rPr>
              <a:t> de forma </a:t>
            </a:r>
            <a:r>
              <a:rPr lang="en-US" sz="2300" dirty="0" err="1" smtClean="0">
                <a:latin typeface="Baskerville Old Face" pitchFamily="18" charset="0"/>
              </a:rPr>
              <a:t>permanente</a:t>
            </a:r>
            <a:r>
              <a:rPr lang="en-US" dirty="0" smtClean="0">
                <a:latin typeface="Baskerville Old Face" pitchFamily="18" charset="0"/>
              </a:rPr>
              <a:t>.</a:t>
            </a:r>
            <a:endParaRPr lang="en-US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02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4501"/>
            <a:ext cx="7467600" cy="559863"/>
          </a:xfrm>
        </p:spPr>
        <p:txBody>
          <a:bodyPr/>
          <a:lstStyle/>
          <a:p>
            <a:r>
              <a:rPr lang="pt-PT" sz="2000" b="1" u="sng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Princípios</a:t>
            </a:r>
            <a:r>
              <a:rPr lang="pt-PT" sz="2000" b="1" u="sng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</a:t>
            </a:r>
            <a:r>
              <a:rPr lang="pt-PT" sz="2000" b="1" u="sng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determinantes</a:t>
            </a:r>
            <a:endParaRPr lang="pt-PT" sz="280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3593237"/>
          </a:xfrm>
        </p:spPr>
        <p:txBody>
          <a:bodyPr>
            <a:normAutofit/>
          </a:bodyPr>
          <a:lstStyle/>
          <a:p>
            <a:pPr lvl="3" algn="just">
              <a:lnSpc>
                <a:spcPct val="150000"/>
              </a:lnSpc>
            </a:pPr>
            <a:endParaRPr lang="pt-PT" smtClean="0">
              <a:latin typeface="Baskerville Old Face" pitchFamily="18" charset="0"/>
            </a:endParaRPr>
          </a:p>
          <a:p>
            <a:pPr lvl="4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pt-PT" sz="1800" smtClean="0">
                <a:latin typeface="Baskerville Old Face" pitchFamily="18" charset="0"/>
              </a:rPr>
              <a:t> Finalidade de prestação de serviços aos membros da </a:t>
            </a:r>
            <a:r>
              <a:rPr lang="pt-PT" sz="1800" smtClean="0">
                <a:latin typeface="Baskerville Old Face" pitchFamily="18" charset="0"/>
              </a:rPr>
              <a:t>colectividade;</a:t>
            </a:r>
            <a:endParaRPr lang="pt-PT" sz="1800" smtClean="0">
              <a:latin typeface="Baskerville Old Face" pitchFamily="18" charset="0"/>
            </a:endParaRPr>
          </a:p>
          <a:p>
            <a:pPr lvl="4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pt-PT" sz="1800" smtClean="0">
                <a:latin typeface="Baskerville Old Face" pitchFamily="18" charset="0"/>
              </a:rPr>
              <a:t> Autonomia da </a:t>
            </a:r>
            <a:r>
              <a:rPr lang="pt-PT" sz="1800" smtClean="0">
                <a:latin typeface="Baskerville Old Face" pitchFamily="18" charset="0"/>
              </a:rPr>
              <a:t>gestão;</a:t>
            </a:r>
            <a:endParaRPr lang="pt-PT" sz="1800" smtClean="0">
              <a:latin typeface="Baskerville Old Face" pitchFamily="18" charset="0"/>
            </a:endParaRPr>
          </a:p>
          <a:p>
            <a:pPr lvl="4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pt-PT" sz="1800" smtClean="0">
                <a:latin typeface="Baskerville Old Face" pitchFamily="18" charset="0"/>
              </a:rPr>
              <a:t> Processo de decisão </a:t>
            </a:r>
            <a:r>
              <a:rPr lang="pt-PT" sz="1800" smtClean="0">
                <a:latin typeface="Baskerville Old Face" pitchFamily="18" charset="0"/>
              </a:rPr>
              <a:t>democrática;</a:t>
            </a:r>
            <a:endParaRPr lang="pt-PT" sz="1800" smtClean="0">
              <a:latin typeface="Baskerville Old Face" pitchFamily="18" charset="0"/>
            </a:endParaRPr>
          </a:p>
          <a:p>
            <a:pPr lvl="4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pt-PT" sz="1800" smtClean="0">
                <a:latin typeface="Baskerville Old Face" pitchFamily="18" charset="0"/>
              </a:rPr>
              <a:t> Primado do trabalho e das pessoas sobre o capital e a repartição do </a:t>
            </a:r>
            <a:r>
              <a:rPr lang="pt-PT" sz="1800" smtClean="0">
                <a:latin typeface="Baskerville Old Face" pitchFamily="18" charset="0"/>
              </a:rPr>
              <a:t>rendimento</a:t>
            </a:r>
            <a:r>
              <a:rPr lang="pt-PT" smtClean="0">
                <a:latin typeface="Baskerville Old Face" pitchFamily="18" charset="0"/>
              </a:rPr>
              <a:t>.</a:t>
            </a:r>
            <a:endParaRPr lang="pt-PT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894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668" y="727967"/>
            <a:ext cx="7467600" cy="689669"/>
          </a:xfrm>
        </p:spPr>
        <p:txBody>
          <a:bodyPr>
            <a:normAutofit/>
          </a:bodyPr>
          <a:lstStyle/>
          <a:p>
            <a:pPr algn="ctr"/>
            <a:r>
              <a:rPr lang="en-US" sz="2000" b="1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Relações</a:t>
            </a:r>
            <a:r>
              <a:rPr lang="en-US" sz="20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com o sector </a:t>
            </a:r>
            <a:r>
              <a:rPr lang="en-US" sz="2000" b="1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Privado</a:t>
            </a:r>
            <a:r>
              <a:rPr lang="en-US" sz="20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e com o Sector </a:t>
            </a:r>
            <a:r>
              <a:rPr lang="en-US" sz="2000" b="1" u="sng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Público</a:t>
            </a:r>
            <a:endParaRPr lang="en-US" sz="2000" b="1" u="sng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96287" y="2578364"/>
            <a:ext cx="4101484" cy="2508541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pt-PT" sz="18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Sector Público</a:t>
            </a:r>
          </a:p>
          <a:p>
            <a:pPr lvl="2" algn="just">
              <a:buFont typeface="Wingdings" pitchFamily="2" charset="2"/>
              <a:buChar char="q"/>
            </a:pPr>
            <a:endParaRPr lang="pt-PT" sz="1200" dirty="0" smtClean="0">
              <a:latin typeface="Baskerville Old Face" pitchFamily="18" charset="0"/>
            </a:endParaRPr>
          </a:p>
          <a:p>
            <a:pPr lvl="5" algn="just">
              <a:buFont typeface="Wingdings" pitchFamily="2" charset="2"/>
              <a:buChar char="§"/>
            </a:pPr>
            <a:r>
              <a:rPr lang="pt-PT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Função Produção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Função Regulação</a:t>
            </a:r>
          </a:p>
          <a:p>
            <a:pPr lvl="5" algn="just">
              <a:buFont typeface="Wingdings" pitchFamily="2" charset="2"/>
              <a:buChar char="§"/>
            </a:pPr>
            <a:r>
              <a:rPr lang="pt-PT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Baskerville Old Face" pitchFamily="18" charset="0"/>
              </a:rPr>
              <a:t>Função Redistribuição</a:t>
            </a:r>
            <a:endParaRPr lang="pt-PT" dirty="0">
              <a:solidFill>
                <a:schemeClr val="accent3">
                  <a:lumMod val="20000"/>
                  <a:lumOff val="80000"/>
                </a:schemeClr>
              </a:solidFill>
              <a:latin typeface="Baskerville Old Face" pitchFamily="18" charset="0"/>
            </a:endParaRPr>
          </a:p>
        </p:txBody>
      </p:sp>
      <p:sp>
        <p:nvSpPr>
          <p:cNvPr id="5" name="Alternate Process 4"/>
          <p:cNvSpPr/>
          <p:nvPr/>
        </p:nvSpPr>
        <p:spPr>
          <a:xfrm>
            <a:off x="457199" y="2578364"/>
            <a:ext cx="3981635" cy="2508541"/>
          </a:xfrm>
          <a:prstGeom prst="flowChartAlternate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Sector Privado Tradicional</a:t>
            </a:r>
          </a:p>
          <a:p>
            <a:pPr algn="ctr"/>
            <a:endParaRPr lang="pt-PT" dirty="0" smtClean="0">
              <a:latin typeface="Baskerville Old Face" pitchFamily="18" charset="0"/>
            </a:endParaRPr>
          </a:p>
          <a:p>
            <a:pPr algn="ctr">
              <a:buFont typeface="Wingdings" pitchFamily="2" charset="2"/>
              <a:buChar char="q"/>
            </a:pPr>
            <a:r>
              <a:rPr lang="pt-PT" dirty="0" smtClean="0">
                <a:latin typeface="Baskerville Old Face" pitchFamily="18" charset="0"/>
              </a:rPr>
              <a:t>Não Participação dos trabalhadores 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dirty="0" smtClean="0">
                <a:latin typeface="Baskerville Old Face" pitchFamily="18" charset="0"/>
              </a:rPr>
              <a:t>propriedade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dirty="0" smtClean="0">
                <a:latin typeface="Baskerville Old Face" pitchFamily="18" charset="0"/>
              </a:rPr>
              <a:t>gestão </a:t>
            </a:r>
          </a:p>
          <a:p>
            <a:pPr lvl="3" algn="just">
              <a:buFont typeface="Wingdings" pitchFamily="2" charset="2"/>
              <a:buChar char="§"/>
            </a:pPr>
            <a:r>
              <a:rPr lang="pt-PT" dirty="0" smtClean="0">
                <a:latin typeface="Baskerville Old Face" pitchFamily="18" charset="0"/>
              </a:rPr>
              <a:t>resultados da empresa</a:t>
            </a:r>
            <a:endParaRPr lang="pt-PT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7648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 posição </a:t>
            </a:r>
            <a:r>
              <a:rPr lang="pt-PT" sz="1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adoptada</a:t>
            </a:r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em Portugal: a Lei de Bases da Economia Social de 2013</a:t>
            </a:r>
            <a:endParaRPr lang="pt-PT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PT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CONCEITO</a:t>
            </a:r>
            <a:endParaRPr lang="pt-PT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2601157"/>
            <a:ext cx="8229600" cy="3139322"/>
          </a:xfrm>
        </p:spPr>
        <p:txBody>
          <a:bodyPr/>
          <a:lstStyle/>
          <a:p>
            <a:pPr lvl="2" algn="just">
              <a:buFont typeface="Wingdings" pitchFamily="2" charset="2"/>
              <a:buChar char="q"/>
            </a:pPr>
            <a:endParaRPr lang="pt-PT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q"/>
            </a:pPr>
            <a:endParaRPr lang="pt-PT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q"/>
            </a:pPr>
            <a:endParaRPr lang="pt-PT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  <a:p>
            <a:pPr lvl="2" algn="just">
              <a:buFont typeface="Wingdings" pitchFamily="2" charset="2"/>
              <a:buChar char="q"/>
            </a:pPr>
            <a:r>
              <a:rPr lang="pt-PT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Entende </a:t>
            </a:r>
            <a:r>
              <a:rPr lang="pt-PT" sz="1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-se por economia social o conjunto das atividades económico -sociais, livremente levadas a cabo pelas entidades referidas no artigo 4.º da presente lei – n.º 1, art.º 2.º - Lei de Bases da ES -.</a:t>
            </a:r>
          </a:p>
          <a:p>
            <a:pPr>
              <a:buNone/>
            </a:pPr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42151"/>
          </a:xfrm>
        </p:spPr>
        <p:txBody>
          <a:bodyPr>
            <a:normAutofit/>
          </a:bodyPr>
          <a:lstStyle/>
          <a:p>
            <a:r>
              <a:rPr lang="pt-PT" sz="18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Entidades da economia social</a:t>
            </a:r>
            <a:endParaRPr lang="pt-PT" sz="1800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251751"/>
            <a:ext cx="8229600" cy="534435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PT" sz="18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Art.º 4.º LBES</a:t>
            </a:r>
          </a:p>
          <a:p>
            <a:pPr>
              <a:buNone/>
            </a:pPr>
            <a:endParaRPr lang="pt-PT" sz="1800" dirty="0">
              <a:latin typeface="Baskerville Old Face" pitchFamily="18" charset="0"/>
            </a:endParaRPr>
          </a:p>
          <a:p>
            <a:pPr algn="just"/>
            <a:r>
              <a:rPr lang="pt-PT" sz="1600" i="1" dirty="0">
                <a:latin typeface="Baskerville Old Face" pitchFamily="18" charset="0"/>
              </a:rPr>
              <a:t>a) As cooperativas;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b) As associações mutualistas;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c) As misericórdias;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d) As fundações;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e) As instituições particulares de solidariedade social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não abrangidas pelas alíneas anteriores;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f) As associações com fins altruísticos que atuem no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âmbito cultural, recreativo, do desporto e do desenvolvimento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local;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g) As entidades abrangidas pelos subsectores comunitário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e autogestionário, integrados nos termos da Constituição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no sector cooperativo e social;</a:t>
            </a:r>
          </a:p>
          <a:p>
            <a:pPr algn="just"/>
            <a:r>
              <a:rPr lang="pt-PT" sz="1600" i="1" dirty="0">
                <a:latin typeface="Baskerville Old Face" pitchFamily="18" charset="0"/>
              </a:rPr>
              <a:t>h) Outras entidades dotadas de personalidade jurídica,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que respeitem os princípios orientadores da economia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social previstos no artigo 5.º da presente lei e constem da</a:t>
            </a:r>
          </a:p>
          <a:p>
            <a:pPr algn="just"/>
            <a:r>
              <a:rPr lang="pt-PT" sz="1600" dirty="0">
                <a:latin typeface="Baskerville Old Face" pitchFamily="18" charset="0"/>
              </a:rPr>
              <a:t>base de dados da economia social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16872"/>
            <a:ext cx="8229600" cy="543757"/>
          </a:xfrm>
        </p:spPr>
        <p:txBody>
          <a:bodyPr>
            <a:normAutofit/>
          </a:bodyPr>
          <a:lstStyle/>
          <a:p>
            <a:pPr algn="just"/>
            <a:r>
              <a:rPr lang="pt-PT" sz="1800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Princípios orientadores</a:t>
            </a:r>
            <a:endParaRPr lang="pt-PT" sz="1800" b="1" dirty="0">
              <a:solidFill>
                <a:schemeClr val="bg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500326"/>
            <a:ext cx="8229600" cy="432511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PT" dirty="0" smtClean="0"/>
              <a:t>	a) </a:t>
            </a:r>
            <a:r>
              <a:rPr lang="pt-PT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 </a:t>
            </a:r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primado das pessoas e dos objetivos sociais;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b) A adesão e participação livre e voluntária;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c) O controlo democrático dos respetivos órgãos pelos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seus membros;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d) A conciliação entre o interesse dos membros, utilizadores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ou beneficiários e o interesse geral;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e) O respeito pelos valores da solidariedade, da igualdade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 da não discriminação, da coesão social, da justiça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 da equidade, da transparência, da responsabilidade individual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e social partilhada e da subsidiariedade;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f) A gestão autónoma e independente das autoridades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públicas e de quaisquer outras entidades exteriores à economia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social;</a:t>
            </a:r>
          </a:p>
          <a:p>
            <a:r>
              <a:rPr lang="pt-PT" sz="29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g) A afetação dos excedentes à prossecução dos fins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das entidades da economia social de acordo com o interesse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geral, sem prejuízo do respeito pela especificidade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da distribuição dos excedentes, própria da natureza e do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substrato de cada entidade da economia social, constitucionalmente</a:t>
            </a:r>
          </a:p>
          <a:p>
            <a:r>
              <a:rPr lang="pt-PT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consagrada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312</TotalTime>
  <Words>331</Words>
  <Application>Microsoft Office PowerPoint</Application>
  <PresentationFormat>Apresentação no Ecrã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8</vt:i4>
      </vt:variant>
    </vt:vector>
  </HeadingPairs>
  <TitlesOfParts>
    <vt:vector size="9" baseType="lpstr">
      <vt:lpstr>Urbano</vt:lpstr>
      <vt:lpstr>Características e fundamentos da Economia Social</vt:lpstr>
      <vt:lpstr>Cláusulas gerais dos estatutos jurídicos:</vt:lpstr>
      <vt:lpstr>Princípios determinantes</vt:lpstr>
      <vt:lpstr>Relações com o sector Privado e com o Sector Público</vt:lpstr>
      <vt:lpstr>A posição adoptada em Portugal: a Lei de Bases da Economia Social de 2013</vt:lpstr>
      <vt:lpstr>CONCEITO</vt:lpstr>
      <vt:lpstr>Entidades da economia social</vt:lpstr>
      <vt:lpstr>Princípios orientadores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Características e fundamentos da Economia Social</dc:title>
  <dc:creator>Ana Lorga</dc:creator>
  <cp:lastModifiedBy>jcaeiro</cp:lastModifiedBy>
  <cp:revision>37</cp:revision>
  <dcterms:created xsi:type="dcterms:W3CDTF">2013-09-22T15:01:23Z</dcterms:created>
  <dcterms:modified xsi:type="dcterms:W3CDTF">2013-11-05T11:37:30Z</dcterms:modified>
</cp:coreProperties>
</file>